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382" r:id="rId2"/>
    <p:sldId id="397" r:id="rId3"/>
    <p:sldId id="398" r:id="rId4"/>
    <p:sldId id="385" r:id="rId5"/>
    <p:sldId id="419" r:id="rId6"/>
    <p:sldId id="399" r:id="rId7"/>
    <p:sldId id="400" r:id="rId8"/>
    <p:sldId id="402" r:id="rId9"/>
    <p:sldId id="401" r:id="rId10"/>
    <p:sldId id="406" r:id="rId11"/>
    <p:sldId id="405" r:id="rId12"/>
    <p:sldId id="403" r:id="rId13"/>
    <p:sldId id="420" r:id="rId14"/>
    <p:sldId id="421" r:id="rId15"/>
    <p:sldId id="407" r:id="rId16"/>
    <p:sldId id="409" r:id="rId17"/>
    <p:sldId id="422" r:id="rId18"/>
    <p:sldId id="383" r:id="rId19"/>
    <p:sldId id="408" r:id="rId20"/>
    <p:sldId id="410" r:id="rId21"/>
    <p:sldId id="412" r:id="rId22"/>
    <p:sldId id="413" r:id="rId23"/>
    <p:sldId id="414" r:id="rId24"/>
    <p:sldId id="415" r:id="rId25"/>
    <p:sldId id="416" r:id="rId26"/>
    <p:sldId id="417" r:id="rId27"/>
    <p:sldId id="418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Whipsmart" panose="020B0502030203050204" pitchFamily="3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7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A4B67-5E7A-4EB3-8A69-0FF0B43AA1F3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37CC6-E70C-4E4C-A8C1-2C4E992DF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Szintfel</a:t>
            </a:r>
            <a:r>
              <a:rPr lang="hu-HU" dirty="0"/>
              <a:t>ület sugárkövetése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Sz</a:t>
            </a:r>
            <a:r>
              <a:rPr lang="hu-HU" dirty="0" err="1"/>
              <a:t>écsi</a:t>
            </a:r>
            <a:r>
              <a:rPr lang="hu-HU" dirty="0"/>
              <a:t> László</a:t>
            </a:r>
            <a:endParaRPr lang="en-US" dirty="0"/>
          </a:p>
          <a:p>
            <a:r>
              <a:rPr lang="en-US" dirty="0"/>
              <a:t>3D </a:t>
            </a:r>
            <a:r>
              <a:rPr lang="en-US" dirty="0" err="1"/>
              <a:t>Grafikus</a:t>
            </a:r>
            <a:r>
              <a:rPr lang="en-US" dirty="0"/>
              <a:t> </a:t>
            </a:r>
            <a:r>
              <a:rPr lang="en-US" dirty="0" err="1"/>
              <a:t>Rendszerek</a:t>
            </a:r>
            <a:endParaRPr lang="en-US" dirty="0"/>
          </a:p>
          <a:p>
            <a:r>
              <a:rPr lang="hu-HU" dirty="0"/>
              <a:t>6. </a:t>
            </a:r>
            <a:r>
              <a:rPr lang="en-US" dirty="0"/>
              <a:t>labor</a:t>
            </a:r>
          </a:p>
        </p:txBody>
      </p:sp>
    </p:spTree>
    <p:extLst>
      <p:ext uri="{BB962C8B-B14F-4D97-AF65-F5344CB8AC3E}">
        <p14:creationId xmlns:p14="http://schemas.microsoft.com/office/powerpoint/2010/main" val="62680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</a:t>
            </a:r>
            <a:r>
              <a:rPr lang="en-US" dirty="0" err="1"/>
              <a:t>rt</a:t>
            </a:r>
            <a:r>
              <a:rPr lang="en-US" dirty="0"/>
              <a:t> </a:t>
            </a:r>
            <a:r>
              <a:rPr lang="en-US" dirty="0" err="1"/>
              <a:t>eredm</a:t>
            </a:r>
            <a:r>
              <a:rPr lang="hu-HU" dirty="0"/>
              <a:t>é</a:t>
            </a:r>
            <a:r>
              <a:rPr lang="en-US" dirty="0" err="1"/>
              <a:t>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33" y="1874488"/>
            <a:ext cx="6418951" cy="47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Változó lépéshossz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ray </a:t>
            </a:r>
            <a:r>
              <a:rPr lang="hu-HU" dirty="0" err="1"/>
              <a:t>marchingban</a:t>
            </a:r>
            <a:r>
              <a:rPr lang="hu-HU" dirty="0"/>
              <a:t> minden ciklusban növeljük a lépést 2%-kal</a:t>
            </a:r>
          </a:p>
          <a:p>
            <a:r>
              <a:rPr lang="hu-HU" dirty="0"/>
              <a:t>kezdeti lépés nem a teljes táv 128-ada, hanem 580-ada (geometriai sor)</a:t>
            </a:r>
            <a:endParaRPr lang="en-US" dirty="0"/>
          </a:p>
          <a:p>
            <a:r>
              <a:rPr lang="en-US" dirty="0"/>
              <a:t>minimum</a:t>
            </a:r>
            <a:r>
              <a:rPr lang="hu-HU" dirty="0"/>
              <a:t>lépés csökkenthető </a:t>
            </a:r>
            <a:r>
              <a:rPr lang="en-US" dirty="0"/>
              <a:t>pl. 0.01-re</a:t>
            </a:r>
          </a:p>
        </p:txBody>
      </p:sp>
    </p:spTree>
    <p:extLst>
      <p:ext uri="{BB962C8B-B14F-4D97-AF65-F5344CB8AC3E}">
        <p14:creationId xmlns:p14="http://schemas.microsoft.com/office/powerpoint/2010/main" val="81934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6" y="1690689"/>
            <a:ext cx="6522468" cy="4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Bináris keresés</a:t>
            </a:r>
            <a:endParaRPr lang="en-US"/>
          </a:p>
        </p:txBody>
      </p:sp>
      <p:sp>
        <p:nvSpPr>
          <p:cNvPr id="271363" name="Freeform 3"/>
          <p:cNvSpPr>
            <a:spLocks/>
          </p:cNvSpPr>
          <p:nvPr/>
        </p:nvSpPr>
        <p:spPr bwMode="auto">
          <a:xfrm>
            <a:off x="2171700" y="3486150"/>
            <a:ext cx="4114800" cy="900113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2057400" y="348615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5" name="Line 5"/>
          <p:cNvSpPr>
            <a:spLocks noChangeShapeType="1"/>
          </p:cNvSpPr>
          <p:nvPr/>
        </p:nvSpPr>
        <p:spPr bwMode="auto">
          <a:xfrm>
            <a:off x="2000250" y="445770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6" name="Line 6"/>
          <p:cNvSpPr>
            <a:spLocks noChangeShapeType="1"/>
          </p:cNvSpPr>
          <p:nvPr/>
        </p:nvSpPr>
        <p:spPr bwMode="auto">
          <a:xfrm>
            <a:off x="2286000" y="2857500"/>
            <a:ext cx="2914650" cy="1600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4" name="Oval 14"/>
          <p:cNvSpPr>
            <a:spLocks noChangeArrowheads="1"/>
          </p:cNvSpPr>
          <p:nvPr/>
        </p:nvSpPr>
        <p:spPr bwMode="auto">
          <a:xfrm>
            <a:off x="5143500" y="4400550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6" name="Oval 16"/>
          <p:cNvSpPr>
            <a:spLocks noChangeArrowheads="1"/>
          </p:cNvSpPr>
          <p:nvPr/>
        </p:nvSpPr>
        <p:spPr bwMode="auto">
          <a:xfrm>
            <a:off x="3371850" y="34290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7" name="Oval 17"/>
          <p:cNvSpPr>
            <a:spLocks noChangeArrowheads="1"/>
          </p:cNvSpPr>
          <p:nvPr/>
        </p:nvSpPr>
        <p:spPr bwMode="auto">
          <a:xfrm>
            <a:off x="4248150" y="39052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8" name="Oval 18"/>
          <p:cNvSpPr>
            <a:spLocks noChangeArrowheads="1"/>
          </p:cNvSpPr>
          <p:nvPr/>
        </p:nvSpPr>
        <p:spPr bwMode="auto">
          <a:xfrm>
            <a:off x="4648200" y="41148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80" name="Oval 20"/>
          <p:cNvSpPr>
            <a:spLocks noChangeArrowheads="1"/>
          </p:cNvSpPr>
          <p:nvPr/>
        </p:nvSpPr>
        <p:spPr bwMode="auto">
          <a:xfrm>
            <a:off x="4895850" y="4257675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81" name="Oval 21"/>
          <p:cNvSpPr>
            <a:spLocks noChangeArrowheads="1"/>
          </p:cNvSpPr>
          <p:nvPr/>
        </p:nvSpPr>
        <p:spPr bwMode="auto">
          <a:xfrm>
            <a:off x="4772025" y="4200525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77" grpId="0" animBg="1"/>
      <p:bldP spid="271378" grpId="0" animBg="1"/>
      <p:bldP spid="271380" grpId="0" animBg="1"/>
      <p:bldP spid="2713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 finomítása bináris kereséssel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hu-HU" dirty="0"/>
              <a:t> legyen a legutolsó lépés fele</a:t>
            </a:r>
          </a:p>
          <a:p>
            <a:r>
              <a:rPr lang="hu-HU" dirty="0"/>
              <a:t>kezdőpozíció a két utolsó érték között félúton</a:t>
            </a:r>
          </a:p>
          <a:p>
            <a:pPr lvl="1"/>
            <a:r>
              <a:rPr lang="hu-HU" dirty="0"/>
              <a:t>tehát lépjünk egyet visszafelé új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hu-HU" dirty="0" err="1"/>
              <a:t>-pel</a:t>
            </a:r>
            <a:endParaRPr lang="hu-HU" dirty="0"/>
          </a:p>
          <a:p>
            <a:r>
              <a:rPr lang="hu-HU" dirty="0"/>
              <a:t>ciklusban (kb. 16x)</a:t>
            </a:r>
          </a:p>
          <a:p>
            <a:pPr lvl="1"/>
            <a:r>
              <a:rPr lang="hu-HU" dirty="0"/>
              <a:t>felezzük a lépést</a:t>
            </a:r>
          </a:p>
          <a:p>
            <a:pPr lvl="1"/>
            <a:r>
              <a:rPr lang="hu-HU" dirty="0"/>
              <a:t>ha kint vagyunk, előre lépünk</a:t>
            </a:r>
          </a:p>
          <a:p>
            <a:pPr lvl="1"/>
            <a:r>
              <a:rPr lang="hu-HU" dirty="0"/>
              <a:t>ha bent vagyunk, visszább lépünk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2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9" y="1605023"/>
            <a:ext cx="6608733" cy="48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/>
              <a:t>Cseréljük le a textúrából vett magasságértékeket 3D implicit zajfüggvényre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nem magasságmező, lesznek hidak is</a:t>
            </a:r>
          </a:p>
          <a:p>
            <a:r>
              <a:rPr lang="hu-HU" dirty="0"/>
              <a:t>normálvektor analitikusan számolható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zajfüggvény és gradiense</a:t>
            </a:r>
            <a:endParaRPr lang="en-US" dirty="0"/>
          </a:p>
        </p:txBody>
      </p:sp>
      <p:sp>
        <p:nvSpPr>
          <p:cNvPr id="4" name="Téglalap 4"/>
          <p:cNvSpPr/>
          <p:nvPr/>
        </p:nvSpPr>
        <p:spPr>
          <a:xfrm>
            <a:off x="4638676" y="1762125"/>
            <a:ext cx="4505324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 </a:t>
            </a:r>
            <a:r>
              <a:rPr lang="en-US" u="heavy" dirty="0">
                <a:solidFill>
                  <a:srgbClr val="C7004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 </a:t>
            </a:r>
            <a:r>
              <a:rPr lang="en-US" u="heavy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églalap 4"/>
          <p:cNvSpPr/>
          <p:nvPr/>
        </p:nvSpPr>
        <p:spPr>
          <a:xfrm>
            <a:off x="0" y="1762125"/>
            <a:ext cx="4552951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.0;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/ 32.0 + 0.5;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4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Sík + egyszerű zaj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p.y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 err="1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A5A5A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2350" y="70200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4658277" y="1071339"/>
            <a:ext cx="1251935" cy="1222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995" y="3603034"/>
            <a:ext cx="52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y 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</a:rPr>
              <a:t>= 0 s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ík implicit egyenlete, ehhez keverjük a 3D zajt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905000" y="2659380"/>
            <a:ext cx="1132173" cy="943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5910212" y="1071339"/>
            <a:ext cx="984073" cy="394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2880360" y="3972366"/>
            <a:ext cx="156813" cy="111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1755676"/>
            <a:ext cx="6607025" cy="47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Indulás: </a:t>
            </a:r>
            <a:r>
              <a:rPr lang="hu-HU" dirty="0" err="1"/>
              <a:t>environment</a:t>
            </a:r>
            <a:r>
              <a:rPr lang="hu-HU" dirty="0"/>
              <a:t> háttér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7" y="2038353"/>
            <a:ext cx="5694333" cy="42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1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Köd</a:t>
            </a:r>
            <a:endParaRPr lang="en-US" dirty="0"/>
          </a:p>
        </p:txBody>
      </p:sp>
      <p:sp>
        <p:nvSpPr>
          <p:cNvPr id="20" name="Folyamatábra: Közvetlen elérésű tárolás 5"/>
          <p:cNvSpPr>
            <a:spLocks noChangeArrowheads="1"/>
          </p:cNvSpPr>
          <p:nvPr/>
        </p:nvSpPr>
        <p:spPr bwMode="auto">
          <a:xfrm>
            <a:off x="3661984" y="1953160"/>
            <a:ext cx="1835944" cy="1459706"/>
          </a:xfrm>
          <a:prstGeom prst="flowChartMagneticDrum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1" name="Folyamatábra: Bekötés 6"/>
          <p:cNvSpPr>
            <a:spLocks noChangeArrowheads="1"/>
          </p:cNvSpPr>
          <p:nvPr/>
        </p:nvSpPr>
        <p:spPr bwMode="auto">
          <a:xfrm>
            <a:off x="4147759" y="2223431"/>
            <a:ext cx="215503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2" name="Folyamatábra: Bekötés 7"/>
          <p:cNvSpPr>
            <a:spLocks noChangeArrowheads="1"/>
          </p:cNvSpPr>
          <p:nvPr/>
        </p:nvSpPr>
        <p:spPr bwMode="auto">
          <a:xfrm>
            <a:off x="5012153" y="2438934"/>
            <a:ext cx="215503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3" name="Folyamatábra: Bekötés 8"/>
          <p:cNvSpPr>
            <a:spLocks noChangeArrowheads="1"/>
          </p:cNvSpPr>
          <p:nvPr/>
        </p:nvSpPr>
        <p:spPr bwMode="auto">
          <a:xfrm>
            <a:off x="4526378" y="2600859"/>
            <a:ext cx="215503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4" name="Folyamatábra: Bekötés 9"/>
          <p:cNvSpPr>
            <a:spLocks noChangeArrowheads="1"/>
          </p:cNvSpPr>
          <p:nvPr/>
        </p:nvSpPr>
        <p:spPr bwMode="auto">
          <a:xfrm>
            <a:off x="4471609" y="3141403"/>
            <a:ext cx="216694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5" name="Folyamatábra: Bekötés 10"/>
          <p:cNvSpPr>
            <a:spLocks noChangeArrowheads="1"/>
          </p:cNvSpPr>
          <p:nvPr/>
        </p:nvSpPr>
        <p:spPr bwMode="auto">
          <a:xfrm>
            <a:off x="3932255" y="3033056"/>
            <a:ext cx="215504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6" name="Folyamatábra: Bekötés 11"/>
          <p:cNvSpPr>
            <a:spLocks noChangeArrowheads="1"/>
          </p:cNvSpPr>
          <p:nvPr/>
        </p:nvSpPr>
        <p:spPr bwMode="auto">
          <a:xfrm>
            <a:off x="6038472" y="2277009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7" name="Folyamatábra: Bekötés 12"/>
          <p:cNvSpPr>
            <a:spLocks noChangeArrowheads="1"/>
          </p:cNvSpPr>
          <p:nvPr/>
        </p:nvSpPr>
        <p:spPr bwMode="auto">
          <a:xfrm>
            <a:off x="4094180" y="2716350"/>
            <a:ext cx="215504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9" name="Folyamatábra: Bekötés 20"/>
          <p:cNvSpPr>
            <a:spLocks noChangeArrowheads="1"/>
          </p:cNvSpPr>
          <p:nvPr/>
        </p:nvSpPr>
        <p:spPr bwMode="auto">
          <a:xfrm>
            <a:off x="5983702" y="2924709"/>
            <a:ext cx="108347" cy="10477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cxnSp>
        <p:nvCxnSpPr>
          <p:cNvPr id="30" name="Egyenes összekötő nyíllal 31"/>
          <p:cNvCxnSpPr>
            <a:cxnSpLocks noChangeShapeType="1"/>
          </p:cNvCxnSpPr>
          <p:nvPr/>
        </p:nvCxnSpPr>
        <p:spPr bwMode="auto">
          <a:xfrm flipH="1">
            <a:off x="3013093" y="2654438"/>
            <a:ext cx="3673079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Folyamatábra: Bekötés 39"/>
          <p:cNvSpPr>
            <a:spLocks noChangeArrowheads="1"/>
          </p:cNvSpPr>
          <p:nvPr/>
        </p:nvSpPr>
        <p:spPr bwMode="auto">
          <a:xfrm>
            <a:off x="4120267" y="2275818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35" name="Folyamatábra: Bekötés 40"/>
          <p:cNvSpPr>
            <a:spLocks noChangeArrowheads="1"/>
          </p:cNvSpPr>
          <p:nvPr/>
        </p:nvSpPr>
        <p:spPr bwMode="auto">
          <a:xfrm>
            <a:off x="5606275" y="1520963"/>
            <a:ext cx="107156" cy="103584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36" name="Folyamatábra: Bekötés 23"/>
          <p:cNvSpPr>
            <a:spLocks noChangeArrowheads="1"/>
          </p:cNvSpPr>
          <p:nvPr/>
        </p:nvSpPr>
        <p:spPr bwMode="auto">
          <a:xfrm>
            <a:off x="6037876" y="2478362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64" y="2799116"/>
            <a:ext cx="1353887" cy="3559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51" y="2781275"/>
            <a:ext cx="584352" cy="3559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09" y="2415296"/>
            <a:ext cx="117282" cy="1687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92" y="1630436"/>
            <a:ext cx="318925" cy="251025"/>
          </a:xfrm>
          <a:prstGeom prst="rect">
            <a:avLst/>
          </a:prstGeom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5790389" y="1131094"/>
            <a:ext cx="134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elnyelődés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5790389" y="1477343"/>
            <a:ext cx="1534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kiszóródás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983703" y="3415463"/>
            <a:ext cx="1341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kibocsájtás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5983703" y="3738104"/>
            <a:ext cx="1341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beszóródás</a:t>
            </a:r>
          </a:p>
        </p:txBody>
      </p:sp>
      <p:sp>
        <p:nvSpPr>
          <p:cNvPr id="49" name="Right Brace 48"/>
          <p:cNvSpPr/>
          <p:nvPr/>
        </p:nvSpPr>
        <p:spPr>
          <a:xfrm>
            <a:off x="7406325" y="1137330"/>
            <a:ext cx="165797" cy="637415"/>
          </a:xfrm>
          <a:prstGeom prst="rightBrace">
            <a:avLst>
              <a:gd name="adj1" fmla="val 382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7765436" y="1250639"/>
            <a:ext cx="1307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csillapítás</a:t>
            </a:r>
          </a:p>
        </p:txBody>
      </p:sp>
      <p:sp>
        <p:nvSpPr>
          <p:cNvPr id="51" name="Right Brace 50"/>
          <p:cNvSpPr/>
          <p:nvPr/>
        </p:nvSpPr>
        <p:spPr>
          <a:xfrm>
            <a:off x="7406325" y="3443004"/>
            <a:ext cx="165797" cy="637415"/>
          </a:xfrm>
          <a:prstGeom prst="rightBrace">
            <a:avLst>
              <a:gd name="adj1" fmla="val 382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7765436" y="3556313"/>
            <a:ext cx="1307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forráshatás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7" y="4594238"/>
            <a:ext cx="2247000" cy="661217"/>
          </a:xfrm>
          <a:prstGeom prst="rect">
            <a:avLst/>
          </a:prstGeom>
        </p:spPr>
      </p:pic>
      <p:sp>
        <p:nvSpPr>
          <p:cNvPr id="54" name="Text Box 18"/>
          <p:cNvSpPr txBox="1">
            <a:spLocks noChangeArrowheads="1"/>
          </p:cNvSpPr>
          <p:nvPr/>
        </p:nvSpPr>
        <p:spPr bwMode="auto">
          <a:xfrm>
            <a:off x="828136" y="3693010"/>
            <a:ext cx="3427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radiancia változása</a:t>
            </a:r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332223" y="5336037"/>
            <a:ext cx="26808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egység hosszon a sugár mentén</a:t>
            </a:r>
          </a:p>
        </p:txBody>
      </p:sp>
      <p:cxnSp>
        <p:nvCxnSpPr>
          <p:cNvPr id="56" name="Straight Arrow Connector 55"/>
          <p:cNvCxnSpPr>
            <a:stCxn id="54" idx="2"/>
          </p:cNvCxnSpPr>
          <p:nvPr/>
        </p:nvCxnSpPr>
        <p:spPr>
          <a:xfrm>
            <a:off x="2541661" y="4062342"/>
            <a:ext cx="47057" cy="50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5" idx="0"/>
          </p:cNvCxnSpPr>
          <p:nvPr/>
        </p:nvCxnSpPr>
        <p:spPr>
          <a:xfrm flipV="1">
            <a:off x="1672658" y="5182233"/>
            <a:ext cx="602666" cy="153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3267613" y="4049227"/>
            <a:ext cx="2680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csillapítási tényező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561197" y="4380436"/>
            <a:ext cx="85725" cy="449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18"/>
          <p:cNvSpPr txBox="1">
            <a:spLocks noChangeArrowheads="1"/>
          </p:cNvSpPr>
          <p:nvPr/>
        </p:nvSpPr>
        <p:spPr bwMode="auto">
          <a:xfrm>
            <a:off x="3565188" y="5281094"/>
            <a:ext cx="2680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radiancia épp itt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4018397" y="5078368"/>
            <a:ext cx="0" cy="246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18"/>
          <p:cNvSpPr txBox="1">
            <a:spLocks noChangeArrowheads="1"/>
          </p:cNvSpPr>
          <p:nvPr/>
        </p:nvSpPr>
        <p:spPr bwMode="auto">
          <a:xfrm>
            <a:off x="4999023" y="4484123"/>
            <a:ext cx="1285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>
                <a:latin typeface="Whipsmart" panose="020B0502030203050204" pitchFamily="34" charset="0"/>
              </a:rPr>
              <a:t>forrástag</a:t>
            </a:r>
          </a:p>
        </p:txBody>
      </p:sp>
      <p:cxnSp>
        <p:nvCxnSpPr>
          <p:cNvPr id="63" name="Straight Arrow Connector 62"/>
          <p:cNvCxnSpPr>
            <a:stCxn id="62" idx="1"/>
          </p:cNvCxnSpPr>
          <p:nvPr/>
        </p:nvCxnSpPr>
        <p:spPr>
          <a:xfrm flipH="1">
            <a:off x="4726211" y="4668789"/>
            <a:ext cx="272812" cy="271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-0.4251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18907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0638 -1.48148E-6 L -0.14909 0.25972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-0.21237 0.000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1543 0.23889 L -0.26706 0.24051 " pathEditMode="relative" rAng="0" ptsTypes="AAA">
                                      <p:cBhvr>
                                        <p:cTn id="5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1201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9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45" grpId="0"/>
      <p:bldP spid="46" grpId="0"/>
      <p:bldP spid="47" grpId="0"/>
      <p:bldP spid="48" grpId="0"/>
      <p:bldP spid="49" grpId="0" animBg="1"/>
      <p:bldP spid="50" grpId="0"/>
      <p:bldP spid="51" grpId="0" animBg="1"/>
      <p:bldP spid="52" grpId="0"/>
      <p:bldP spid="54" grpId="0"/>
      <p:bldP spid="55" grpId="0"/>
      <p:bldP spid="58" grpId="0"/>
      <p:bldP spid="60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Diffegyenlet megoldása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6" y="2769541"/>
            <a:ext cx="6178932" cy="899305"/>
          </a:xfrm>
          <a:prstGeom prst="rect">
            <a:avLst/>
          </a:prstGeom>
        </p:spPr>
      </p:pic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882066" y="3946926"/>
            <a:ext cx="45408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>
                <a:latin typeface="Whipsmart" panose="020B0502030203050204" pitchFamily="34" charset="0"/>
              </a:rPr>
              <a:t>radiancia a sugár-felület metszéspontban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953222" y="3481125"/>
            <a:ext cx="372290" cy="465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-65387" y="4390240"/>
            <a:ext cx="294745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 err="1">
                <a:latin typeface="Whipsmart" panose="020B0502030203050204" pitchFamily="34" charset="0"/>
              </a:rPr>
              <a:t>radiancia</a:t>
            </a:r>
            <a:r>
              <a:rPr lang="en-US" altLang="en-US" dirty="0">
                <a:latin typeface="Whipsmart" panose="020B0502030203050204" pitchFamily="34" charset="0"/>
              </a:rPr>
              <a:t> </a:t>
            </a:r>
            <a:r>
              <a:rPr lang="hu-HU" altLang="en-US" dirty="0">
                <a:latin typeface="Whipsmart" panose="020B0502030203050204" pitchFamily="34" charset="0"/>
              </a:rPr>
              <a:t>a sugár kezdőpontjában</a:t>
            </a:r>
            <a:r>
              <a:rPr lang="en-US" altLang="en-US" dirty="0">
                <a:latin typeface="Whipsmart" panose="020B0502030203050204" pitchFamily="34" charset="0"/>
              </a:rPr>
              <a:t>,</a:t>
            </a:r>
          </a:p>
          <a:p>
            <a:r>
              <a:rPr lang="hu-HU" altLang="en-US" dirty="0">
                <a:latin typeface="Whipsmart" panose="020B0502030203050204" pitchFamily="34" charset="0"/>
              </a:rPr>
              <a:t>a metszésponttól </a:t>
            </a:r>
          </a:p>
          <a:p>
            <a:r>
              <a:rPr lang="hu-HU" altLang="en-US" dirty="0">
                <a:latin typeface="Whipsmart" panose="020B0502030203050204" pitchFamily="34" charset="0"/>
              </a:rPr>
              <a:t>távolságra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1293354" y="3503614"/>
            <a:ext cx="114986" cy="886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49" y="5294632"/>
            <a:ext cx="122934" cy="176852"/>
          </a:xfrm>
          <a:prstGeom prst="rect">
            <a:avLst/>
          </a:prstGeom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4285294" y="2118199"/>
            <a:ext cx="4540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>
                <a:latin typeface="Whipsmart" panose="020B0502030203050204" pitchFamily="34" charset="0"/>
              </a:rPr>
              <a:t>elveszett százalék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3854394" y="2349032"/>
            <a:ext cx="430900" cy="599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17992" y="4967560"/>
            <a:ext cx="32099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>
                <a:latin typeface="Whipsmart" panose="020B0502030203050204" pitchFamily="34" charset="0"/>
              </a:rPr>
              <a:t>összeszedett többletradiancia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6808555" y="3526514"/>
            <a:ext cx="614404" cy="14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0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köd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válasszunk csillapítást (</a:t>
            </a:r>
            <a:r>
              <a:rPr lang="en-US" dirty="0"/>
              <a:t>kb. </a:t>
            </a:r>
            <a:r>
              <a:rPr lang="hu-HU" dirty="0"/>
              <a:t>0.2</a:t>
            </a:r>
            <a:r>
              <a:rPr lang="en-US" dirty="0"/>
              <a:t>)</a:t>
            </a:r>
            <a:r>
              <a:rPr lang="hu-HU" dirty="0"/>
              <a:t> és forrástagot</a:t>
            </a:r>
            <a:r>
              <a:rPr lang="en-US" dirty="0"/>
              <a:t> (kb. 0</a:t>
            </a:r>
            <a:r>
              <a:rPr lang="hu-HU" dirty="0"/>
              <a:t>.2</a:t>
            </a:r>
            <a:r>
              <a:rPr lang="en-US" dirty="0"/>
              <a:t>)</a:t>
            </a:r>
            <a:r>
              <a:rPr lang="hu-HU" dirty="0"/>
              <a:t>, tudjuk ezeket könnyen változtatni</a:t>
            </a:r>
          </a:p>
          <a:p>
            <a:pPr lvl="1"/>
            <a:r>
              <a:rPr lang="hu-HU" dirty="0"/>
              <a:t>ergo érdemes ezekre változót gyártani</a:t>
            </a:r>
          </a:p>
          <a:p>
            <a:pPr lvl="1"/>
            <a:r>
              <a:rPr lang="hu-HU" dirty="0"/>
              <a:t>lehet skalár, vagy RGB, ha színes a köd</a:t>
            </a:r>
          </a:p>
          <a:p>
            <a:r>
              <a:rPr lang="hu-HU" dirty="0"/>
              <a:t>a fenti képletet értékeljük ki a FS </a:t>
            </a:r>
            <a:r>
              <a:rPr lang="hu-HU" dirty="0" err="1"/>
              <a:t>végefelé</a:t>
            </a:r>
            <a:endParaRPr lang="hu-HU" dirty="0"/>
          </a:p>
          <a:p>
            <a:r>
              <a:rPr lang="en-US" dirty="0"/>
              <a:t>ha </a:t>
            </a:r>
            <a:r>
              <a:rPr lang="en-US" dirty="0" err="1"/>
              <a:t>nem</a:t>
            </a:r>
            <a:r>
              <a:rPr lang="en-US" dirty="0"/>
              <a:t> volt </a:t>
            </a:r>
            <a:r>
              <a:rPr lang="en-US" dirty="0" err="1"/>
              <a:t>metsz</a:t>
            </a:r>
            <a:r>
              <a:rPr lang="hu-HU" dirty="0" err="1"/>
              <a:t>éspont</a:t>
            </a:r>
            <a:r>
              <a:rPr lang="hu-HU" dirty="0"/>
              <a:t>, akkor végtelen (vagy csak nagyon nagy) a távolság (a háttér végtelen messze van)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0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nulla forráshatás, fekete köd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88" y="2529852"/>
            <a:ext cx="5338942" cy="38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színes köd, nem látszik a háttér (nyilván)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8" y="2470970"/>
            <a:ext cx="5528723" cy="39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Nem-konstans köd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lejjebb sűrűbb, feljebb ritkább</a:t>
            </a:r>
            <a:r>
              <a:rPr lang="en-US" dirty="0"/>
              <a:t>, </a:t>
            </a:r>
            <a:r>
              <a:rPr lang="en-US" dirty="0" err="1"/>
              <a:t>exponenci</a:t>
            </a:r>
            <a:r>
              <a:rPr lang="hu-HU" dirty="0" err="1"/>
              <a:t>álisan</a:t>
            </a:r>
            <a:endParaRPr lang="hu-HU" dirty="0"/>
          </a:p>
          <a:p>
            <a:pPr lvl="1"/>
            <a:r>
              <a:rPr lang="hu-HU" dirty="0"/>
              <a:t>válasszunk alkalmas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hu-HU" dirty="0"/>
              <a:t> értéket (kb. -7)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hu-HU" dirty="0"/>
              <a:t>y a sugáron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hu-HU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9" y="2943556"/>
            <a:ext cx="1790151" cy="3921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64" y="3499404"/>
            <a:ext cx="1746581" cy="3921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8" y="5368576"/>
            <a:ext cx="6544972" cy="8300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8" y="4852879"/>
            <a:ext cx="3944014" cy="380762"/>
          </a:xfrm>
          <a:prstGeom prst="rect">
            <a:avLst/>
          </a:prstGeom>
        </p:spPr>
      </p:pic>
      <p:sp>
        <p:nvSpPr>
          <p:cNvPr id="20" name="5-Point Star 19"/>
          <p:cNvSpPr/>
          <p:nvPr/>
        </p:nvSpPr>
        <p:spPr>
          <a:xfrm rot="2420425">
            <a:off x="6923230" y="106250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3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Diffegyenlet</a:t>
            </a:r>
            <a:r>
              <a:rPr lang="en-US" dirty="0"/>
              <a:t> </a:t>
            </a:r>
            <a:r>
              <a:rPr lang="en-US" dirty="0" err="1"/>
              <a:t>megold</a:t>
            </a:r>
            <a:r>
              <a:rPr lang="hu-HU" dirty="0"/>
              <a:t>ás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84214"/>
            <a:ext cx="8834528" cy="846928"/>
          </a:xfrm>
          <a:prstGeom prst="rect">
            <a:avLst/>
          </a:prstGeom>
        </p:spPr>
      </p:pic>
      <p:sp>
        <p:nvSpPr>
          <p:cNvPr id="14" name="5-Point Star 13"/>
          <p:cNvSpPr/>
          <p:nvPr/>
        </p:nvSpPr>
        <p:spPr>
          <a:xfrm rot="2420425">
            <a:off x="6758131" y="232683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0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</a:t>
            </a:r>
            <a:r>
              <a:rPr lang="en-US" dirty="0" err="1"/>
              <a:t>rt</a:t>
            </a:r>
            <a:r>
              <a:rPr lang="en-US" dirty="0"/>
              <a:t> </a:t>
            </a:r>
            <a:r>
              <a:rPr lang="en-US" dirty="0" err="1"/>
              <a:t>eredm</a:t>
            </a:r>
            <a:r>
              <a:rPr lang="hu-HU" dirty="0" err="1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94" y="1517354"/>
            <a:ext cx="5484812" cy="4742158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 rot="2420425">
            <a:off x="6993221" y="270783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Terep textúrából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samplerCube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envTexture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sampler2D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noiseTexture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 material;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  <a:p>
            <a:endParaRPr lang="en-US" dirty="0"/>
          </a:p>
          <a:p>
            <a:endParaRPr lang="hu-HU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p.y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material.noiseTexture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p.xz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).r;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831" y="62654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21994" y="5657850"/>
            <a:ext cx="842963" cy="607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38220" y="3668025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y 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</a:rPr>
              <a:t>= 0 s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ík implicit egyenlete, ehhez keverjük a 2D zajt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71688" y="4037357"/>
            <a:ext cx="3779044" cy="1008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1692" y="3896263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</a:rPr>
              <a:t>terep implicit függvénye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1253880" y="4265595"/>
            <a:ext cx="192172" cy="263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9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Kilépési, belépési pont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rayDirMatrix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position;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} camera;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in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vec4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rayDir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;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main(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= normalize(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rayDir.xyz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t1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sug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ár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metsz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síkot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t2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sug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ár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metsz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=0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síkot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(t1, t2),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tend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</a:rPr>
              <a:t>max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(t1, t2);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7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Lineáris keresés (ray marching)</a:t>
            </a:r>
            <a:endParaRPr lang="en-US" dirty="0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Első pont megtalálás legyen biztos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275460" name="Freeform 4"/>
          <p:cNvSpPr>
            <a:spLocks/>
          </p:cNvSpPr>
          <p:nvPr/>
        </p:nvSpPr>
        <p:spPr bwMode="auto">
          <a:xfrm>
            <a:off x="2171700" y="3486150"/>
            <a:ext cx="4114800" cy="900113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1" name="Line 5"/>
          <p:cNvSpPr>
            <a:spLocks noChangeShapeType="1"/>
          </p:cNvSpPr>
          <p:nvPr/>
        </p:nvSpPr>
        <p:spPr bwMode="auto">
          <a:xfrm>
            <a:off x="2057400" y="348615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2000250" y="445770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3" name="Line 7"/>
          <p:cNvSpPr>
            <a:spLocks noChangeShapeType="1"/>
          </p:cNvSpPr>
          <p:nvPr/>
        </p:nvSpPr>
        <p:spPr bwMode="auto">
          <a:xfrm>
            <a:off x="2286000" y="2857500"/>
            <a:ext cx="2914650" cy="1600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3371850" y="34290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486150" y="34861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3" name="Oval 17"/>
          <p:cNvSpPr>
            <a:spLocks noChangeArrowheads="1"/>
          </p:cNvSpPr>
          <p:nvPr/>
        </p:nvSpPr>
        <p:spPr bwMode="auto">
          <a:xfrm>
            <a:off x="3600450" y="35433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4" name="Oval 18"/>
          <p:cNvSpPr>
            <a:spLocks noChangeArrowheads="1"/>
          </p:cNvSpPr>
          <p:nvPr/>
        </p:nvSpPr>
        <p:spPr bwMode="auto">
          <a:xfrm>
            <a:off x="3714750" y="36004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6" name="Oval 20"/>
          <p:cNvSpPr>
            <a:spLocks noChangeArrowheads="1"/>
          </p:cNvSpPr>
          <p:nvPr/>
        </p:nvSpPr>
        <p:spPr bwMode="auto">
          <a:xfrm>
            <a:off x="3829050" y="3657600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5" grpId="0" animBg="1"/>
      <p:bldP spid="275472" grpId="0" animBg="1"/>
      <p:bldP spid="275473" grpId="0" animBg="1"/>
      <p:bldP spid="275474" grpId="0" animBg="1"/>
      <p:bldP spid="2754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Ray marching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bool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found = false;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p, color;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C7004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tend)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camera.position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((tend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128.0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b="1" dirty="0">
                <a:solidFill>
                  <a:srgbClr val="7030A0"/>
                </a:solidFill>
              </a:rPr>
              <a:t>//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hu-HU" b="1" dirty="0">
                <a:solidFill>
                  <a:srgbClr val="7030A0"/>
                </a:solidFill>
              </a:rPr>
              <a:t>feladat:</a:t>
            </a:r>
          </a:p>
          <a:p>
            <a:r>
              <a:rPr lang="hu-HU" b="1" dirty="0">
                <a:solidFill>
                  <a:srgbClr val="7030A0"/>
                </a:solidFill>
              </a:rPr>
              <a:t>// ciklus fut 128-szor</a:t>
            </a:r>
          </a:p>
          <a:p>
            <a:r>
              <a:rPr lang="hu-HU" b="1" dirty="0">
                <a:solidFill>
                  <a:srgbClr val="7030A0"/>
                </a:solidFill>
              </a:rPr>
              <a:t>// p léptetése </a:t>
            </a:r>
            <a:r>
              <a:rPr lang="hu-HU" b="1" dirty="0" err="1">
                <a:solidFill>
                  <a:srgbClr val="7030A0"/>
                </a:solidFill>
              </a:rPr>
              <a:t>step-pel</a:t>
            </a:r>
            <a:endParaRPr lang="hu-HU" b="1" dirty="0">
              <a:solidFill>
                <a:srgbClr val="7030A0"/>
              </a:solidFill>
            </a:endParaRPr>
          </a:p>
          <a:p>
            <a:r>
              <a:rPr lang="hu-HU" b="1" dirty="0">
                <a:solidFill>
                  <a:srgbClr val="7030A0"/>
                </a:solidFill>
              </a:rPr>
              <a:t>// ha </a:t>
            </a:r>
            <a:r>
              <a:rPr lang="en-US" b="1" dirty="0">
                <a:solidFill>
                  <a:srgbClr val="7030A0"/>
                </a:solidFill>
              </a:rPr>
              <a:t>f(p)&lt;0 (</a:t>
            </a:r>
            <a:r>
              <a:rPr lang="hu-HU" b="1" dirty="0">
                <a:solidFill>
                  <a:srgbClr val="7030A0"/>
                </a:solidFill>
              </a:rPr>
              <a:t>átléptük a </a:t>
            </a:r>
            <a:r>
              <a:rPr lang="en-US" b="1" dirty="0">
                <a:solidFill>
                  <a:srgbClr val="7030A0"/>
                </a:solidFill>
              </a:rPr>
              <a:t>0 </a:t>
            </a:r>
            <a:r>
              <a:rPr lang="en-US" b="1" dirty="0" err="1">
                <a:solidFill>
                  <a:srgbClr val="7030A0"/>
                </a:solidFill>
              </a:rPr>
              <a:t>szint</a:t>
            </a:r>
            <a:r>
              <a:rPr lang="hu-HU" b="1" dirty="0">
                <a:solidFill>
                  <a:srgbClr val="7030A0"/>
                </a:solidFill>
              </a:rPr>
              <a:t>felületet</a:t>
            </a:r>
            <a:r>
              <a:rPr lang="en-US" b="1" dirty="0">
                <a:solidFill>
                  <a:srgbClr val="7030A0"/>
                </a:solidFill>
              </a:rPr>
              <a:t>):</a:t>
            </a:r>
          </a:p>
          <a:p>
            <a:r>
              <a:rPr lang="en-US" b="1" dirty="0">
                <a:solidFill>
                  <a:srgbClr val="7030A0"/>
                </a:solidFill>
              </a:rPr>
              <a:t>//       </a:t>
            </a:r>
            <a:r>
              <a:rPr lang="hu-HU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found=true; </a:t>
            </a:r>
            <a:r>
              <a:rPr lang="hu-HU" b="1" dirty="0" err="1">
                <a:solidFill>
                  <a:srgbClr val="7030A0"/>
                </a:solidFill>
              </a:rPr>
              <a:t>break</a:t>
            </a:r>
            <a:r>
              <a:rPr lang="en-US" b="1" dirty="0">
                <a:solidFill>
                  <a:srgbClr val="7030A0"/>
                </a:solidFill>
              </a:rPr>
              <a:t>;</a:t>
            </a:r>
            <a:endParaRPr lang="hu-HU" b="1" dirty="0">
              <a:solidFill>
                <a:srgbClr val="7030A0"/>
              </a:solidFill>
            </a:endParaRP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425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Magasság szerinti árnyalás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 nem értük el a felületet, akkor adjuk vissza a háttérszínt</a:t>
            </a:r>
          </a:p>
          <a:p>
            <a:r>
              <a:rPr lang="hu-HU" dirty="0"/>
              <a:t>különben 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lang="hu-HU" dirty="0"/>
              <a:t>-t</a:t>
            </a:r>
          </a:p>
        </p:txBody>
      </p:sp>
    </p:spTree>
    <p:extLst>
      <p:ext uri="{BB962C8B-B14F-4D97-AF65-F5344CB8AC3E}">
        <p14:creationId xmlns:p14="http://schemas.microsoft.com/office/powerpoint/2010/main" val="198012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89" y="1606164"/>
            <a:ext cx="5780021" cy="50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Normálvektor megjelenítése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 err="1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,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r>
              <a:rPr lang="hu-HU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ámoljuk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a gradienst a metszéspontban, normalizáljuk, adjuk vissza, mint színt</a:t>
            </a:r>
            <a:endParaRPr lang="en-US" b="1" dirty="0">
              <a:solidFill>
                <a:srgbClr val="7030A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991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809"/>
  <p:tag name="ORIGINALWIDTH" val="394.834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+\mathrm{d}s)&#10;$$&#10;\end{document}"/>
  <p:tag name="IGUANATEXSIZE" val="36"/>
  <p:tag name="IGUANATEXCURSOR" val="795"/>
  <p:tag name="TRANSPARENCY" val="True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31346"/>
  <p:tag name="ORIGINALWIDTH" val="720.034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frac{\mathrm{d} L}{\mathrm{d}s} = &#10;(-\sigma \cdot L + q) e^{b\cdot \left(y_\idx{ray\_origin} + y_\idx{ray\_dir} \cdot s \right)}&#10;$$&#10;\end{document}"/>
  <p:tag name="IGUANATEXSIZE" val="36"/>
  <p:tag name="IGUANATEXCURSOR" val="908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1561.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y(s) = y_\idx{ray\_origin} - y_\idx{ray\_dir} \cdot s&#10;$$&#10;\end{document}"/>
  <p:tag name="IGUANATEXSIZE" val="36"/>
  <p:tag name="IGUANATEXCURSOR" val="820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05788"/>
  <p:tag name="ORIGINALWIDTH" val="720.361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 =\frac{L(0) \cdot \sigma - q}{\sigma} e^{&#10;-\frac{\sigma}{b \cdot y_\idx{ray\_dir} }&#10;\left( &#10;e^{b \cdot \left(y_\idx{ray\_origin} + s y_\idx{ray\_dir}\right) }&#10;- e^{b \cdot y_\idx{ray\_origin} }&#10;\right)&#10;}&#10;+ \frac{q}{\sigma}&#10;$$&#10;\end{document}"/>
  <p:tag name="IGUANATEXSIZE" val="36"/>
  <p:tag name="IGUANATEXCURSOR" val="865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809"/>
  <p:tag name="ORIGINALWIDTH" val="170.4148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&#10;$$&#10;\end{document}"/>
  <p:tag name="IGUANATEXSIZE" val="36"/>
  <p:tag name="IGUANATEXCURSOR" val="783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.20425"/>
  <p:tag name="ORIGINALWIDTH" val="34.2029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s&#10;$$&#10;\end{document}"/>
  <p:tag name="IGUANATEXSIZE" val="36"/>
  <p:tag name="IGUANATEXCURSOR" val="781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20638"/>
  <p:tag name="ORIGINALWIDTH" val="93.0080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mathrm{d}s&#10;$$&#10;\end{document}"/>
  <p:tag name="IGUANATEXSIZE" val="36"/>
  <p:tag name="IGUANATEXCURSOR" val="785"/>
  <p:tag name="TRANSPARENCY" val="True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865"/>
  <p:tag name="ORIGINALWIDTH" val="889.6241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frac{\mathrm{d} L}{\mathrm{d}s} = &#10;-\sigma \cdot L + q&#10;$$&#10;\end{document}"/>
  <p:tag name="IGUANATEXSIZE" val="36"/>
  <p:tag name="IGUANATEXCURSOR" val="8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7.0372"/>
  <p:tag name="ORIGINALWIDTH" val="1834.756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 = L(0) \cdot e^{-\sigma s} + \frac{ q \cdot \left( 1 - e^{- \sigma s} \right) }{\sigma}&#10;$$&#10;\end{document}"/>
  <p:tag name="IGUANATEXSIZE" val="36"/>
  <p:tag name="IGUANATEXCURSOR" val="8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.20425"/>
  <p:tag name="ORIGINALWIDTH" val="34.2029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s&#10;$$&#10;\end{document}"/>
  <p:tag name="IGUANATEXSIZE" val="36"/>
  <p:tag name="IGUANATEXCURSOR" val="781"/>
  <p:tag name="TRANSPARENCY" val="True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708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sigma(y) = \sigma_0 e^{b \cdot y}&#10;$$&#10;\end{document}"/>
  <p:tag name="IGUANATEXSIZE" val="36"/>
  <p:tag name="IGUANATEXCURSOR" val="814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691.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q(y) = q_0 e^{b \cdot y}&#10;$$&#10;\end{document}"/>
  <p:tag name="IGUANATEXSIZE" val="36"/>
  <p:tag name="IGUANATEXCURSOR" val="804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8418</TotalTime>
  <Words>922</Words>
  <Application>Microsoft Office PowerPoint</Application>
  <PresentationFormat>On-screen Show (4:3)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Whipsmart</vt:lpstr>
      <vt:lpstr>Calibri</vt:lpstr>
      <vt:lpstr>Consolas</vt:lpstr>
      <vt:lpstr>Times New Roman</vt:lpstr>
      <vt:lpstr>Arial</vt:lpstr>
      <vt:lpstr>Office Theme</vt:lpstr>
      <vt:lpstr>Szintfelület sugárkövetése</vt:lpstr>
      <vt:lpstr>Indulás: environment háttér</vt:lpstr>
      <vt:lpstr>Terep textúrából</vt:lpstr>
      <vt:lpstr>Kilépési, belépési pont</vt:lpstr>
      <vt:lpstr>Lineáris keresés (ray marching)</vt:lpstr>
      <vt:lpstr>Ray marching</vt:lpstr>
      <vt:lpstr>Magasság szerinti árnyalás</vt:lpstr>
      <vt:lpstr>Várt eredmény</vt:lpstr>
      <vt:lpstr>Normálvektor megjelenítése</vt:lpstr>
      <vt:lpstr>Várt eredmény</vt:lpstr>
      <vt:lpstr>Változó lépéshossz</vt:lpstr>
      <vt:lpstr>Várt eredmény</vt:lpstr>
      <vt:lpstr>Bináris keresés</vt:lpstr>
      <vt:lpstr>Eredmény finomítása bináris kereséssel</vt:lpstr>
      <vt:lpstr>Várt eredmény</vt:lpstr>
      <vt:lpstr>Cseréljük le a textúrából vett magasságértékeket 3D implicit zajfüggvényre</vt:lpstr>
      <vt:lpstr>Egyszerű zajfüggvény és gradiense</vt:lpstr>
      <vt:lpstr>Sík + egyszerű zaj</vt:lpstr>
      <vt:lpstr>Várt eredmény</vt:lpstr>
      <vt:lpstr>Köd</vt:lpstr>
      <vt:lpstr>Diffegyenlet megoldása</vt:lpstr>
      <vt:lpstr>Feladat: köd</vt:lpstr>
      <vt:lpstr>Várt eredmény</vt:lpstr>
      <vt:lpstr>Várt eredmény</vt:lpstr>
      <vt:lpstr>Nem-konstans köd</vt:lpstr>
      <vt:lpstr>Diffegyenlet megoldás</vt:lpstr>
      <vt:lpstr>Várt eredmény</vt:lpstr>
    </vt:vector>
  </TitlesOfParts>
  <Company>Budapest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172</cp:revision>
  <dcterms:created xsi:type="dcterms:W3CDTF">2017-01-23T15:49:11Z</dcterms:created>
  <dcterms:modified xsi:type="dcterms:W3CDTF">2021-05-09T22:29:10Z</dcterms:modified>
</cp:coreProperties>
</file>